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64" r:id="rId4"/>
    <p:sldId id="268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8D806-EAF5-4AFF-B538-CCA6178DCF6A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21CA6982-08B9-4E8E-8367-2B949880D5DC}">
      <dgm:prSet phldrT="[Text]"/>
      <dgm:spPr/>
      <dgm:t>
        <a:bodyPr/>
        <a:lstStyle/>
        <a:p>
          <a:r>
            <a:rPr lang="es-CR" dirty="0" smtClean="0"/>
            <a:t>2. Elaboración y Presentación de la Oferta</a:t>
          </a:r>
        </a:p>
      </dgm:t>
    </dgm:pt>
    <dgm:pt modelId="{BD079508-8BD0-4464-BCD8-391C3AF67DBF}" type="parTrans" cxnId="{DCFF3E0F-A640-4382-8659-AE7B19DB43DB}">
      <dgm:prSet/>
      <dgm:spPr/>
      <dgm:t>
        <a:bodyPr/>
        <a:lstStyle/>
        <a:p>
          <a:endParaRPr lang="es-CR"/>
        </a:p>
      </dgm:t>
    </dgm:pt>
    <dgm:pt modelId="{302B1669-AB53-463E-B04E-EE1FD195FC46}" type="sibTrans" cxnId="{DCFF3E0F-A640-4382-8659-AE7B19DB43DB}">
      <dgm:prSet/>
      <dgm:spPr/>
      <dgm:t>
        <a:bodyPr/>
        <a:lstStyle/>
        <a:p>
          <a:endParaRPr lang="es-CR"/>
        </a:p>
      </dgm:t>
    </dgm:pt>
    <dgm:pt modelId="{8DD1B77B-ADCD-4E65-986B-FD209A4B68FE}">
      <dgm:prSet phldrT="[Text]"/>
      <dgm:spPr/>
      <dgm:t>
        <a:bodyPr/>
        <a:lstStyle/>
        <a:p>
          <a:r>
            <a:rPr lang="es-CR" dirty="0" smtClean="0"/>
            <a:t>3. Firmar Digitalmente la Oferta Electrónica Realizada</a:t>
          </a:r>
          <a:endParaRPr lang="es-CR" dirty="0"/>
        </a:p>
      </dgm:t>
    </dgm:pt>
    <dgm:pt modelId="{917DDDD7-D66C-48B0-B990-3DCE7479408B}" type="parTrans" cxnId="{E564AFFE-11A6-4DB2-8ABF-F3E1D5AE6271}">
      <dgm:prSet/>
      <dgm:spPr/>
      <dgm:t>
        <a:bodyPr/>
        <a:lstStyle/>
        <a:p>
          <a:endParaRPr lang="es-CR"/>
        </a:p>
      </dgm:t>
    </dgm:pt>
    <dgm:pt modelId="{647D29C4-3EF7-495C-B84C-BDCED45803E0}" type="sibTrans" cxnId="{E564AFFE-11A6-4DB2-8ABF-F3E1D5AE6271}">
      <dgm:prSet/>
      <dgm:spPr/>
      <dgm:t>
        <a:bodyPr/>
        <a:lstStyle/>
        <a:p>
          <a:endParaRPr lang="es-CR"/>
        </a:p>
      </dgm:t>
    </dgm:pt>
    <dgm:pt modelId="{341BE750-C38D-42F6-BDDF-1C51A8E34724}">
      <dgm:prSet phldrT="[Text]"/>
      <dgm:spPr/>
      <dgm:t>
        <a:bodyPr/>
        <a:lstStyle/>
        <a:p>
          <a:pPr algn="just"/>
          <a:r>
            <a:rPr lang="es-CR" dirty="0" smtClean="0"/>
            <a:t>1. Búsqueda del trámite</a:t>
          </a:r>
          <a:endParaRPr lang="es-CR" dirty="0"/>
        </a:p>
      </dgm:t>
    </dgm:pt>
    <dgm:pt modelId="{D6C521F0-7E8C-417B-97C8-5FE032E046A2}" type="parTrans" cxnId="{2FCA691A-6C41-49CB-8EA3-9DD11AF16996}">
      <dgm:prSet/>
      <dgm:spPr/>
      <dgm:t>
        <a:bodyPr/>
        <a:lstStyle/>
        <a:p>
          <a:endParaRPr lang="en-US"/>
        </a:p>
      </dgm:t>
    </dgm:pt>
    <dgm:pt modelId="{A01196C0-C459-4D3F-80E5-844EA21E155C}" type="sibTrans" cxnId="{2FCA691A-6C41-49CB-8EA3-9DD11AF16996}">
      <dgm:prSet/>
      <dgm:spPr/>
      <dgm:t>
        <a:bodyPr/>
        <a:lstStyle/>
        <a:p>
          <a:endParaRPr lang="en-US"/>
        </a:p>
      </dgm:t>
    </dgm:pt>
    <dgm:pt modelId="{9516227C-54E7-4AD7-8672-0400E3650980}">
      <dgm:prSet phldrT="[Text]"/>
      <dgm:spPr/>
      <dgm:t>
        <a:bodyPr/>
        <a:lstStyle/>
        <a:p>
          <a:r>
            <a:rPr lang="es-CR" dirty="0" smtClean="0"/>
            <a:t>4.</a:t>
          </a:r>
          <a:r>
            <a:rPr lang="es-ES_tradnl" dirty="0" smtClean="0"/>
            <a:t>Finalizar Oferta y Descargar Comprobante</a:t>
          </a:r>
          <a:endParaRPr lang="es-CR" dirty="0"/>
        </a:p>
      </dgm:t>
    </dgm:pt>
    <dgm:pt modelId="{4CFEEDFD-C750-43CF-B478-FD9C9494EA6A}" type="parTrans" cxnId="{D9BA3B00-A465-4933-9698-7A1B2F46CDF9}">
      <dgm:prSet/>
      <dgm:spPr/>
      <dgm:t>
        <a:bodyPr/>
        <a:lstStyle/>
        <a:p>
          <a:endParaRPr lang="es-MX"/>
        </a:p>
      </dgm:t>
    </dgm:pt>
    <dgm:pt modelId="{28FDE199-16BF-4443-8EEB-DC939EB997D0}" type="sibTrans" cxnId="{D9BA3B00-A465-4933-9698-7A1B2F46CDF9}">
      <dgm:prSet/>
      <dgm:spPr/>
      <dgm:t>
        <a:bodyPr/>
        <a:lstStyle/>
        <a:p>
          <a:endParaRPr lang="es-MX"/>
        </a:p>
      </dgm:t>
    </dgm:pt>
    <dgm:pt modelId="{B67F0CD6-278C-4F6E-BF2C-51339E271A77}" type="pres">
      <dgm:prSet presAssocID="{78F8D806-EAF5-4AFF-B538-CCA6178DCF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B62F39C-9E18-46C2-B0AD-F08C7FD9DCC1}" type="pres">
      <dgm:prSet presAssocID="{341BE750-C38D-42F6-BDDF-1C51A8E34724}" presName="parentText" presStyleLbl="node1" presStyleIdx="0" presStyleCnt="4" custLinFactNeighborX="1754" custLinFactNeighborY="4345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226519-8E5D-4047-93D9-2593FD5A753A}" type="pres">
      <dgm:prSet presAssocID="{A01196C0-C459-4D3F-80E5-844EA21E155C}" presName="spacer" presStyleCnt="0"/>
      <dgm:spPr/>
    </dgm:pt>
    <dgm:pt modelId="{E8FC5425-D166-4FAD-82B6-2FEF835BCE94}" type="pres">
      <dgm:prSet presAssocID="{21CA6982-08B9-4E8E-8367-2B949880D5DC}" presName="parentText" presStyleLbl="node1" presStyleIdx="1" presStyleCnt="4" custLinFactNeighborX="-3509" custLinFactNeighborY="1297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CDA643-0DDC-43E4-B724-47EA1A64211B}" type="pres">
      <dgm:prSet presAssocID="{302B1669-AB53-463E-B04E-EE1FD195FC46}" presName="spacer" presStyleCnt="0"/>
      <dgm:spPr/>
    </dgm:pt>
    <dgm:pt modelId="{0EA0FBB8-B178-4656-9ED4-3AF1B1F3831D}" type="pres">
      <dgm:prSet presAssocID="{8DD1B77B-ADCD-4E65-986B-FD209A4B68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7F1BB2-52E9-4CEE-8AD6-C12292166E7B}" type="pres">
      <dgm:prSet presAssocID="{647D29C4-3EF7-495C-B84C-BDCED45803E0}" presName="spacer" presStyleCnt="0"/>
      <dgm:spPr/>
    </dgm:pt>
    <dgm:pt modelId="{D15B4C2D-9502-4D64-9939-2EF5F78CFB1C}" type="pres">
      <dgm:prSet presAssocID="{9516227C-54E7-4AD7-8672-0400E365098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CA691A-6C41-49CB-8EA3-9DD11AF16996}" srcId="{78F8D806-EAF5-4AFF-B538-CCA6178DCF6A}" destId="{341BE750-C38D-42F6-BDDF-1C51A8E34724}" srcOrd="0" destOrd="0" parTransId="{D6C521F0-7E8C-417B-97C8-5FE032E046A2}" sibTransId="{A01196C0-C459-4D3F-80E5-844EA21E155C}"/>
    <dgm:cxn modelId="{2EBE5FD9-E354-4F7A-B6D3-F3A7342D4A2E}" type="presOf" srcId="{8DD1B77B-ADCD-4E65-986B-FD209A4B68FE}" destId="{0EA0FBB8-B178-4656-9ED4-3AF1B1F3831D}" srcOrd="0" destOrd="0" presId="urn:microsoft.com/office/officeart/2005/8/layout/vList2"/>
    <dgm:cxn modelId="{D9BA3B00-A465-4933-9698-7A1B2F46CDF9}" srcId="{78F8D806-EAF5-4AFF-B538-CCA6178DCF6A}" destId="{9516227C-54E7-4AD7-8672-0400E3650980}" srcOrd="3" destOrd="0" parTransId="{4CFEEDFD-C750-43CF-B478-FD9C9494EA6A}" sibTransId="{28FDE199-16BF-4443-8EEB-DC939EB997D0}"/>
    <dgm:cxn modelId="{13B3368A-EDF6-409A-A0DB-68426AE817D0}" type="presOf" srcId="{9516227C-54E7-4AD7-8672-0400E3650980}" destId="{D15B4C2D-9502-4D64-9939-2EF5F78CFB1C}" srcOrd="0" destOrd="0" presId="urn:microsoft.com/office/officeart/2005/8/layout/vList2"/>
    <dgm:cxn modelId="{6EBBBE36-199A-4DF5-BB83-49F2A2DA90DF}" type="presOf" srcId="{78F8D806-EAF5-4AFF-B538-CCA6178DCF6A}" destId="{B67F0CD6-278C-4F6E-BF2C-51339E271A77}" srcOrd="0" destOrd="0" presId="urn:microsoft.com/office/officeart/2005/8/layout/vList2"/>
    <dgm:cxn modelId="{AA818AC5-31C3-4541-A348-47F2675E6DB0}" type="presOf" srcId="{21CA6982-08B9-4E8E-8367-2B949880D5DC}" destId="{E8FC5425-D166-4FAD-82B6-2FEF835BCE94}" srcOrd="0" destOrd="0" presId="urn:microsoft.com/office/officeart/2005/8/layout/vList2"/>
    <dgm:cxn modelId="{F11DAE10-F91D-4B74-A789-53B2931D3C11}" type="presOf" srcId="{341BE750-C38D-42F6-BDDF-1C51A8E34724}" destId="{BB62F39C-9E18-46C2-B0AD-F08C7FD9DCC1}" srcOrd="0" destOrd="0" presId="urn:microsoft.com/office/officeart/2005/8/layout/vList2"/>
    <dgm:cxn modelId="{DCFF3E0F-A640-4382-8659-AE7B19DB43DB}" srcId="{78F8D806-EAF5-4AFF-B538-CCA6178DCF6A}" destId="{21CA6982-08B9-4E8E-8367-2B949880D5DC}" srcOrd="1" destOrd="0" parTransId="{BD079508-8BD0-4464-BCD8-391C3AF67DBF}" sibTransId="{302B1669-AB53-463E-B04E-EE1FD195FC46}"/>
    <dgm:cxn modelId="{E564AFFE-11A6-4DB2-8ABF-F3E1D5AE6271}" srcId="{78F8D806-EAF5-4AFF-B538-CCA6178DCF6A}" destId="{8DD1B77B-ADCD-4E65-986B-FD209A4B68FE}" srcOrd="2" destOrd="0" parTransId="{917DDDD7-D66C-48B0-B990-3DCE7479408B}" sibTransId="{647D29C4-3EF7-495C-B84C-BDCED45803E0}"/>
    <dgm:cxn modelId="{F37D98CD-B5C0-4426-B7CA-29844EC990A0}" type="presParOf" srcId="{B67F0CD6-278C-4F6E-BF2C-51339E271A77}" destId="{BB62F39C-9E18-46C2-B0AD-F08C7FD9DCC1}" srcOrd="0" destOrd="0" presId="urn:microsoft.com/office/officeart/2005/8/layout/vList2"/>
    <dgm:cxn modelId="{4233D95C-65BC-45E8-88A8-818CBC681D39}" type="presParOf" srcId="{B67F0CD6-278C-4F6E-BF2C-51339E271A77}" destId="{75226519-8E5D-4047-93D9-2593FD5A753A}" srcOrd="1" destOrd="0" presId="urn:microsoft.com/office/officeart/2005/8/layout/vList2"/>
    <dgm:cxn modelId="{C133E508-F2E8-4CBF-B972-2CAA86C1F2D2}" type="presParOf" srcId="{B67F0CD6-278C-4F6E-BF2C-51339E271A77}" destId="{E8FC5425-D166-4FAD-82B6-2FEF835BCE94}" srcOrd="2" destOrd="0" presId="urn:microsoft.com/office/officeart/2005/8/layout/vList2"/>
    <dgm:cxn modelId="{508E02DC-AFDA-45FD-B189-250BCB0F0586}" type="presParOf" srcId="{B67F0CD6-278C-4F6E-BF2C-51339E271A77}" destId="{29CDA643-0DDC-43E4-B724-47EA1A64211B}" srcOrd="3" destOrd="0" presId="urn:microsoft.com/office/officeart/2005/8/layout/vList2"/>
    <dgm:cxn modelId="{C96156F8-F878-488B-8E85-2BF4C5B2D5E3}" type="presParOf" srcId="{B67F0CD6-278C-4F6E-BF2C-51339E271A77}" destId="{0EA0FBB8-B178-4656-9ED4-3AF1B1F3831D}" srcOrd="4" destOrd="0" presId="urn:microsoft.com/office/officeart/2005/8/layout/vList2"/>
    <dgm:cxn modelId="{2BE9FDBA-DC00-4D9C-9949-5BDEB7582158}" type="presParOf" srcId="{B67F0CD6-278C-4F6E-BF2C-51339E271A77}" destId="{1E7F1BB2-52E9-4CEE-8AD6-C12292166E7B}" srcOrd="5" destOrd="0" presId="urn:microsoft.com/office/officeart/2005/8/layout/vList2"/>
    <dgm:cxn modelId="{39BFAE1B-6E6A-4BCD-B4A6-34DC6B861BB5}" type="presParOf" srcId="{B67F0CD6-278C-4F6E-BF2C-51339E271A77}" destId="{D15B4C2D-9502-4D64-9939-2EF5F78CFB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2F39C-9E18-46C2-B0AD-F08C7FD9DCC1}">
      <dsp:nvSpPr>
        <dsp:cNvPr id="0" name=""/>
        <dsp:cNvSpPr/>
      </dsp:nvSpPr>
      <dsp:spPr>
        <a:xfrm>
          <a:off x="0" y="731829"/>
          <a:ext cx="86868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1. Búsqueda del trámite</a:t>
          </a:r>
          <a:endParaRPr lang="es-CR" sz="3000" kern="1200" dirty="0"/>
        </a:p>
      </dsp:txBody>
      <dsp:txXfrm>
        <a:off x="0" y="731829"/>
        <a:ext cx="8686800" cy="719549"/>
      </dsp:txXfrm>
    </dsp:sp>
    <dsp:sp modelId="{E8FC5425-D166-4FAD-82B6-2FEF835BCE94}">
      <dsp:nvSpPr>
        <dsp:cNvPr id="0" name=""/>
        <dsp:cNvSpPr/>
      </dsp:nvSpPr>
      <dsp:spPr>
        <a:xfrm>
          <a:off x="0" y="1511438"/>
          <a:ext cx="86868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2. Elaboración y Presentación de la Oferta</a:t>
          </a:r>
        </a:p>
      </dsp:txBody>
      <dsp:txXfrm>
        <a:off x="0" y="1511438"/>
        <a:ext cx="8686800" cy="719549"/>
      </dsp:txXfrm>
    </dsp:sp>
    <dsp:sp modelId="{0EA0FBB8-B178-4656-9ED4-3AF1B1F3831D}">
      <dsp:nvSpPr>
        <dsp:cNvPr id="0" name=""/>
        <dsp:cNvSpPr/>
      </dsp:nvSpPr>
      <dsp:spPr>
        <a:xfrm>
          <a:off x="0" y="2306180"/>
          <a:ext cx="86868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3. Firmar Digitalmente la Oferta Electrónica Realizada</a:t>
          </a:r>
          <a:endParaRPr lang="es-CR" sz="3000" kern="1200" dirty="0"/>
        </a:p>
      </dsp:txBody>
      <dsp:txXfrm>
        <a:off x="0" y="2306180"/>
        <a:ext cx="8686800" cy="719549"/>
      </dsp:txXfrm>
    </dsp:sp>
    <dsp:sp modelId="{D15B4C2D-9502-4D64-9939-2EF5F78CFB1C}">
      <dsp:nvSpPr>
        <dsp:cNvPr id="0" name=""/>
        <dsp:cNvSpPr/>
      </dsp:nvSpPr>
      <dsp:spPr>
        <a:xfrm>
          <a:off x="0" y="3112131"/>
          <a:ext cx="86868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000" kern="1200" dirty="0" smtClean="0"/>
            <a:t>4.</a:t>
          </a:r>
          <a:r>
            <a:rPr lang="es-ES_tradnl" sz="3000" kern="1200" dirty="0" smtClean="0"/>
            <a:t>Finalizar Oferta y Descargar Comprobante</a:t>
          </a:r>
          <a:endParaRPr lang="es-CR" sz="3000" kern="1200" dirty="0"/>
        </a:p>
      </dsp:txBody>
      <dsp:txXfrm>
        <a:off x="0" y="3112131"/>
        <a:ext cx="8686800" cy="719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7B0AD-BB0E-4711-B620-727EE02A4732}" type="datetimeFigureOut">
              <a:rPr lang="es-MX" smtClean="0"/>
              <a:pPr/>
              <a:t>19/05/2010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7AD0-6133-475A-8913-C7CA47B23860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7AD0-6133-475A-8913-C7CA47B23860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FBD-D12B-44EB-8ABD-0944E8C48883}" type="datetimeFigureOut">
              <a:rPr lang="en-US" smtClean="0"/>
              <a:pPr/>
              <a:t>5/19/2010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77AA-10DF-41A0-B00D-0156DD4FF57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4FBD-D12B-44EB-8ABD-0944E8C48883}" type="datetimeFigureOut">
              <a:rPr lang="en-US" smtClean="0"/>
              <a:pPr/>
              <a:t>5/19/2010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77AA-10DF-41A0-B00D-0156DD4FF57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  <a:ea typeface="+mn-ea"/>
                <a:cs typeface="+mn-cs"/>
              </a:rPr>
              <a:t>Compr@Red</a:t>
            </a:r>
            <a:endParaRPr lang="es-CR" sz="4800" b="1" dirty="0" smtClean="0">
              <a:solidFill>
                <a:schemeClr val="tx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OFERTA ELECTRÓNICA</a:t>
            </a:r>
          </a:p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endParaRPr lang="en-US" sz="40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2010</a:t>
            </a:r>
            <a:endParaRPr lang="es-CR" sz="2800" b="1" dirty="0">
              <a:solidFill>
                <a:schemeClr val="tx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844824"/>
            <a:ext cx="570021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Sistema de Compras Gubernamentales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de la Rep</a:t>
            </a:r>
            <a:r>
              <a:rPr lang="es-CR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stellar" pitchFamily="18" charset="0"/>
              </a:rPr>
              <a:t>ública de Costa Rica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stellar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Se rellenan las ofertas por línea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42918"/>
            <a:ext cx="5715022" cy="5251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es-ES_tradnl" sz="3600" dirty="0" smtClean="0">
                <a:solidFill>
                  <a:schemeClr val="tx2">
                    <a:lumMod val="50000"/>
                  </a:schemeClr>
                </a:solidFill>
              </a:rPr>
              <a:t>Luego, se deben incluir los documentos</a:t>
            </a:r>
            <a:endParaRPr lang="es-C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6715172" cy="5875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tx2">
                    <a:lumMod val="50000"/>
                  </a:schemeClr>
                </a:solidFill>
              </a:rPr>
              <a:t>Detalle de la oferta presentada, para finalizarla</a:t>
            </a:r>
            <a:endParaRPr lang="es-C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71525"/>
            <a:ext cx="9143999" cy="608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Luego de que confirmamos la oferta, debemos presionar “Aceptar”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629650" cy="415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6 Flecha izquierda"/>
          <p:cNvSpPr/>
          <p:nvPr/>
        </p:nvSpPr>
        <p:spPr>
          <a:xfrm>
            <a:off x="5214942" y="4786322"/>
            <a:ext cx="157163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Flecha abajo"/>
          <p:cNvSpPr/>
          <p:nvPr/>
        </p:nvSpPr>
        <p:spPr>
          <a:xfrm>
            <a:off x="4000496" y="1000108"/>
            <a:ext cx="500066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96908"/>
          </a:xfrm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chemeClr val="tx2">
                    <a:lumMod val="50000"/>
                  </a:schemeClr>
                </a:solidFill>
              </a:rPr>
              <a:t>Luego, debemos presionar el enlace que dice “AQUÍ” para descargar el recibo de la oferta, para ser firmado digitalmente</a:t>
            </a:r>
            <a:endParaRPr lang="es-C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5347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Recibo de la Oferta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74358"/>
            <a:ext cx="5038723" cy="25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14752"/>
            <a:ext cx="477139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Firma digital del recibo de la Oferta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657721" cy="252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2162175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Flecha arriba"/>
          <p:cNvSpPr/>
          <p:nvPr/>
        </p:nvSpPr>
        <p:spPr>
          <a:xfrm>
            <a:off x="2500298" y="3714752"/>
            <a:ext cx="214314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Flecha arriba"/>
          <p:cNvSpPr/>
          <p:nvPr/>
        </p:nvSpPr>
        <p:spPr>
          <a:xfrm>
            <a:off x="6072198" y="5000636"/>
            <a:ext cx="285752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Firmas Registradas en la Oferta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1452563"/>
            <a:ext cx="6524625" cy="395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Oferta Electrónica Completada Exitosamente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8105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Comprobante de la Oferta para el Proveedor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390650"/>
            <a:ext cx="7210425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5720" y="1071546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R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rPr>
              <a:t>Oferta Electrónica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169992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Aviso por parte del sistema de que se recibió la oferta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85516"/>
            <a:ext cx="3586801" cy="1410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4643446"/>
          <a:ext cx="8072494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2494"/>
              </a:tblGrid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NOTA: Este mensaje les aparecerá en la pantalla al analista de la institución en la esquina inferior derecha</a:t>
                      </a:r>
                      <a:endParaRPr lang="es-CR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7839095" cy="440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_tradnl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_tradnl" sz="3600" dirty="0" smtClean="0">
                <a:solidFill>
                  <a:schemeClr val="tx2">
                    <a:lumMod val="50000"/>
                  </a:schemeClr>
                </a:solidFill>
              </a:rPr>
              <a:t>Se inicia con la búsqueda del trámite que se desea Ofertar Digitalmente</a:t>
            </a:r>
            <a:r>
              <a:rPr lang="es-CR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CR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5"/>
            <a:ext cx="807114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 smtClean="0">
                <a:solidFill>
                  <a:schemeClr val="tx2">
                    <a:lumMod val="50000"/>
                  </a:schemeClr>
                </a:solidFill>
              </a:rPr>
              <a:t>Luego, presionamos el enlace de “Realizar una Oferta”</a:t>
            </a:r>
            <a:endParaRPr lang="es-MX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792961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tx2">
                    <a:lumMod val="50000"/>
                  </a:schemeClr>
                </a:solidFill>
              </a:rPr>
              <a:t>Luego, Presionamos el botón “Haga click aquí para realizar una nueva oferta”</a:t>
            </a:r>
            <a:endParaRPr lang="es-CR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7572428" cy="458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Luego Presionamos el Botón “Aceptar”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Página de Instrucciones de la Oferta</a:t>
            </a: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2"/>
            <a:ext cx="6786610" cy="5214974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Página de identificación del Oferente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78661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143636" y="2714620"/>
            <a:ext cx="2752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Se puede ingresar </a:t>
            </a:r>
          </a:p>
          <a:p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el número del proveedor</a:t>
            </a:r>
          </a:p>
          <a:p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o parte del nombre, </a:t>
            </a:r>
          </a:p>
          <a:p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el sistema posee búsqueda</a:t>
            </a:r>
          </a:p>
          <a:p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inteligente.</a:t>
            </a:r>
            <a:endParaRPr lang="es-C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2">
                    <a:lumMod val="50000"/>
                  </a:schemeClr>
                </a:solidFill>
              </a:rPr>
              <a:t>Formulario de Factores Generales de la Oferta Electrónica</a:t>
            </a:r>
            <a:endParaRPr lang="es-C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719890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234</Words>
  <Application>Microsoft Office PowerPoint</Application>
  <PresentationFormat>On-screen Show (4:3)</PresentationFormat>
  <Paragraphs>45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Compr@Red</vt:lpstr>
      <vt:lpstr>Slide 2</vt:lpstr>
      <vt:lpstr> Se inicia con la búsqueda del trámite que se desea Ofertar Digitalmente </vt:lpstr>
      <vt:lpstr>Luego, presionamos el enlace de “Realizar una Oferta”</vt:lpstr>
      <vt:lpstr>Luego, Presionamos el botón “Haga click aquí para realizar una nueva oferta”</vt:lpstr>
      <vt:lpstr>Luego Presionamos el Botón “Aceptar”</vt:lpstr>
      <vt:lpstr>Página de Instrucciones de la Oferta</vt:lpstr>
      <vt:lpstr>Página de identificación del Oferente</vt:lpstr>
      <vt:lpstr>Formulario de Factores Generales de la Oferta Electrónica</vt:lpstr>
      <vt:lpstr>Se rellenan las ofertas por línea</vt:lpstr>
      <vt:lpstr>Luego, se deben incluir los documentos</vt:lpstr>
      <vt:lpstr>Detalle de la oferta presentada, para finalizarla</vt:lpstr>
      <vt:lpstr>Luego de que confirmamos la oferta, debemos presionar “Aceptar”</vt:lpstr>
      <vt:lpstr>Luego, debemos presionar el enlace que dice “AQUÍ” para descargar el recibo de la oferta, para ser firmado digitalmente</vt:lpstr>
      <vt:lpstr>Recibo de la Oferta</vt:lpstr>
      <vt:lpstr>Firma digital del recibo de la Oferta</vt:lpstr>
      <vt:lpstr>Firmas Registradas en la Oferta</vt:lpstr>
      <vt:lpstr>Oferta Electrónica Completada Exitosamente</vt:lpstr>
      <vt:lpstr>Comprobante de la Oferta para el Proveedor</vt:lpstr>
      <vt:lpstr>Aviso por parte del sistema de que se recibió la oferta</vt:lpstr>
    </vt:vector>
  </TitlesOfParts>
  <Company>The Borg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 are Borg</dc:creator>
  <cp:lastModifiedBy>billy</cp:lastModifiedBy>
  <cp:revision>84</cp:revision>
  <dcterms:created xsi:type="dcterms:W3CDTF">2009-11-05T23:42:05Z</dcterms:created>
  <dcterms:modified xsi:type="dcterms:W3CDTF">2010-05-19T17:16:11Z</dcterms:modified>
</cp:coreProperties>
</file>